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49" r:id="rId21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14" Type="http://schemas.openxmlformats.org/officeDocument/2006/relationships/slide" Target="slides/slide9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3" name="Shape 10303"/>
        <p:cNvGrpSpPr/>
        <p:nvPr/>
      </p:nvGrpSpPr>
      <p:grpSpPr>
        <a:xfrm>
          <a:off x="0" y="0"/>
          <a:ext cx="0" cy="0"/>
          <a:chOff x="0" y="0"/>
          <a:chExt cx="0" cy="0"/>
        </a:xfrm>
      </p:grpSpPr>
      <p:sp>
        <p:nvSpPr>
          <p:cNvPr id="10304" name="Google Shape;10304;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0305" name="Google Shape;10305;p9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06" name="Google Shape;10306;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notesSlide" Target="../notesSlides/notesSlide94.xml"/></Relationships>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7" name="Shape 10307"/>
        <p:cNvGrpSpPr/>
        <p:nvPr/>
      </p:nvGrpSpPr>
      <p:grpSpPr>
        <a:xfrm>
          <a:off x="0" y="0"/>
          <a:ext cx="0" cy="0"/>
          <a:chOff x="0" y="0"/>
          <a:chExt cx="0" cy="0"/>
        </a:xfrm>
      </p:grpSpPr>
      <p:sp>
        <p:nvSpPr>
          <p:cNvPr id="10308" name="Google Shape;10308;p1524"/>
          <p:cNvSpPr/>
          <p:nvPr>
            <p:ph type="title"/>
          </p:nvPr>
        </p:nvSpPr>
        <p:spPr>
          <a:xfrm>
            <a:off x="2008188" y="773113"/>
            <a:ext cx="6459537" cy="942975"/>
          </a:xfrm>
          <a:prstGeom prst="roundRect">
            <a:avLst>
              <a:gd fmla="val 21667" name="adj"/>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sz="4000">
                <a:solidFill>
                  <a:srgbClr val="3366CC"/>
                </a:solidFill>
              </a:rPr>
              <a:t>Internal Audit Programs</a:t>
            </a:r>
            <a:endParaRPr/>
          </a:p>
        </p:txBody>
      </p:sp>
      <p:sp>
        <p:nvSpPr>
          <p:cNvPr id="10309" name="Google Shape;10309;p1524"/>
          <p:cNvSpPr txBox="1"/>
          <p:nvPr>
            <p:ph idx="1" type="body"/>
          </p:nvPr>
        </p:nvSpPr>
        <p:spPr>
          <a:xfrm>
            <a:off x="990600" y="2514600"/>
            <a:ext cx="7162800" cy="36877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100"/>
              <a:buChar char="●"/>
            </a:pPr>
            <a:r>
              <a:rPr lang="en-US"/>
              <a:t>Assurance and Consulting</a:t>
            </a:r>
            <a:endParaRPr/>
          </a:p>
          <a:p>
            <a:pPr indent="-342900" lvl="0" marL="342900" rtl="0" algn="l">
              <a:spcBef>
                <a:spcPts val="560"/>
              </a:spcBef>
              <a:spcAft>
                <a:spcPts val="0"/>
              </a:spcAft>
              <a:buSzPts val="2100"/>
              <a:buChar char="●"/>
            </a:pPr>
            <a:r>
              <a:rPr lang="en-US"/>
              <a:t>CalPERS’ Core Business Areas</a:t>
            </a:r>
            <a:endParaRPr/>
          </a:p>
          <a:p>
            <a:pPr indent="-285750" lvl="1" marL="742950" rtl="0" algn="l">
              <a:spcBef>
                <a:spcPts val="480"/>
              </a:spcBef>
              <a:spcAft>
                <a:spcPts val="0"/>
              </a:spcAft>
              <a:buSzPts val="1800"/>
              <a:buFont typeface="Noto Sans Symbols"/>
              <a:buChar char="⮚"/>
            </a:pPr>
            <a:r>
              <a:rPr lang="en-US"/>
              <a:t>Retirement</a:t>
            </a:r>
            <a:endParaRPr/>
          </a:p>
          <a:p>
            <a:pPr indent="-285750" lvl="1" marL="742950" rtl="0" algn="l">
              <a:spcBef>
                <a:spcPts val="480"/>
              </a:spcBef>
              <a:spcAft>
                <a:spcPts val="0"/>
              </a:spcAft>
              <a:buSzPts val="1800"/>
              <a:buFont typeface="Noto Sans Symbols"/>
              <a:buChar char="⮚"/>
            </a:pPr>
            <a:r>
              <a:rPr lang="en-US"/>
              <a:t>Health</a:t>
            </a:r>
            <a:endParaRPr/>
          </a:p>
          <a:p>
            <a:pPr indent="-285750" lvl="1" marL="742950" rtl="0" algn="l">
              <a:spcBef>
                <a:spcPts val="480"/>
              </a:spcBef>
              <a:spcAft>
                <a:spcPts val="0"/>
              </a:spcAft>
              <a:buSzPts val="1800"/>
              <a:buFont typeface="Noto Sans Symbols"/>
              <a:buChar char="⮚"/>
            </a:pPr>
            <a:r>
              <a:rPr lang="en-US"/>
              <a:t>Investments	</a:t>
            </a:r>
            <a:r>
              <a:rPr lang="en-US" sz="2000"/>
              <a:t>		</a:t>
            </a:r>
            <a:endParaRPr/>
          </a:p>
          <a:p>
            <a:pPr indent="-342900" lvl="0" marL="342900" rtl="0" algn="l">
              <a:spcBef>
                <a:spcPts val="560"/>
              </a:spcBef>
              <a:spcAft>
                <a:spcPts val="0"/>
              </a:spcAft>
              <a:buSzPts val="2100"/>
              <a:buChar char="●"/>
            </a:pPr>
            <a:r>
              <a:rPr lang="en-US"/>
              <a:t>CalPERS Support Divisions</a:t>
            </a:r>
            <a:endParaRPr/>
          </a:p>
          <a:p>
            <a:pPr indent="-342900" lvl="0" marL="342900" rtl="0" algn="l">
              <a:spcBef>
                <a:spcPts val="560"/>
              </a:spcBef>
              <a:spcAft>
                <a:spcPts val="0"/>
              </a:spcAft>
              <a:buSzPts val="2100"/>
              <a:buChar char="●"/>
            </a:pPr>
            <a:r>
              <a:rPr lang="en-US"/>
              <a:t>Third Party Administrators</a:t>
            </a:r>
            <a:endParaRPr/>
          </a:p>
          <a:p>
            <a:pPr indent="-342900" lvl="0" marL="342900" rtl="0" algn="l">
              <a:spcBef>
                <a:spcPts val="480"/>
              </a:spcBef>
              <a:spcAft>
                <a:spcPts val="0"/>
              </a:spcAft>
              <a:buSzPts val="1800"/>
              <a:buFont typeface="Noto Sans Symbols"/>
              <a:buNone/>
            </a:pPr>
            <a:r>
              <a:t/>
            </a:r>
            <a:endParaRPr sz="2400"/>
          </a:p>
          <a:p>
            <a:pPr indent="-228600" lvl="0" marL="342900" rtl="0" algn="l">
              <a:spcBef>
                <a:spcPts val="480"/>
              </a:spcBef>
              <a:spcAft>
                <a:spcPts val="0"/>
              </a:spcAft>
              <a:buSzPts val="1800"/>
              <a:buNone/>
            </a:pPr>
            <a:r>
              <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